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Nunito" pitchFamily="2" charset="0"/>
      <p:regular r:id="rId37"/>
      <p:bold r:id="rId38"/>
      <p:italic r:id="rId39"/>
      <p:boldItalic r:id="rId40"/>
    </p:embeddedFon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6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1a625db641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1a625db641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1a625db641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1a625db641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1a625db641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1a625db641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1a625db641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1a625db641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1a625db641_0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1a625db641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1a625db641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1a625db641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1a625db641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1a625db641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1a625db641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1a625db641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1a625db641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1a625db641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1a625db641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1a625db641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1a625db641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1a625db641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1a625db641_0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1a625db641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1a625db641_0_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1a625db641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1a625db641_0_2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1a625db64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1a625db641_0_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1a625db641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1a625db641_0_2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1a625db641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1a625db641_0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1a625db64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1a625db641_0_2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1a625db641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1a625db641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1a625db641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1a625db641_0_2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1a625db641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1a625db641_0_3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1a625db641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1a625db641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1a625db641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1a625db641_0_3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1a625db641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1a625db641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1a625db641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1a625db641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1a625db641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1a625db641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1a625db641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1a625db641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1a625db641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1a625db641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1a625db641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1a625db641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1a625db641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sz="2400" b="1">
                <a:solidFill>
                  <a:srgbClr val="202124"/>
                </a:solidFill>
                <a:highlight>
                  <a:schemeClr val="dk1"/>
                </a:highlight>
                <a:latin typeface="Arial"/>
                <a:ea typeface="Arial"/>
                <a:cs typeface="Arial"/>
                <a:sym typeface="Arial"/>
              </a:rPr>
              <a:t>Pilgrim Primary Academy Parent and Carer Survey November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2" descr="Forms response chart. Question title: My child can take part in clubs and activities at this school.. Number of responses: 46 responses." title="My child can take part in clubs and activities at this school."/>
          <p:cNvPicPr preferRelativeResize="0"/>
          <p:nvPr/>
        </p:nvPicPr>
        <p:blipFill>
          <a:blip r:embed="rId3">
            <a:alphaModFix/>
          </a:blip>
          <a:stretch>
            <a:fillRect/>
          </a:stretch>
        </p:blipFill>
        <p:spPr>
          <a:xfrm>
            <a:off x="307825" y="618600"/>
            <a:ext cx="8609326" cy="3623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3" descr="Forms response chart. Question title: Staff are friendly and approachable.. Number of responses: 46 responses." title="Staff are friendly and approachable."/>
          <p:cNvPicPr preferRelativeResize="0"/>
          <p:nvPr/>
        </p:nvPicPr>
        <p:blipFill>
          <a:blip r:embed="rId3">
            <a:alphaModFix/>
          </a:blip>
          <a:stretch>
            <a:fillRect/>
          </a:stretch>
        </p:blipFill>
        <p:spPr>
          <a:xfrm>
            <a:off x="396550" y="766200"/>
            <a:ext cx="8350899" cy="35148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4" descr="Forms response chart. Question title: The school is led and managed effectively.. Number of responses: 46 responses." title="The school is led and managed effectively."/>
          <p:cNvPicPr preferRelativeResize="0"/>
          <p:nvPr/>
        </p:nvPicPr>
        <p:blipFill>
          <a:blip r:embed="rId3">
            <a:alphaModFix/>
          </a:blip>
          <a:stretch>
            <a:fillRect/>
          </a:stretch>
        </p:blipFill>
        <p:spPr>
          <a:xfrm>
            <a:off x="268975" y="711800"/>
            <a:ext cx="8517023" cy="35847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25" descr="Forms response chart. Question title: When I have raised concerns with the school they have been dealt with properly.. Number of responses: 46 responses." title="When I have raised concerns with the school they have been dealt with properly."/>
          <p:cNvPicPr preferRelativeResize="0"/>
          <p:nvPr/>
        </p:nvPicPr>
        <p:blipFill>
          <a:blip r:embed="rId3">
            <a:alphaModFix/>
          </a:blip>
          <a:stretch>
            <a:fillRect/>
          </a:stretch>
        </p:blipFill>
        <p:spPr>
          <a:xfrm>
            <a:off x="341200" y="791013"/>
            <a:ext cx="8461599" cy="35614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6" descr="Forms response chart. Question title: This school makes sure its pupils are well behaved.. Number of responses: 46 responses." title="This school makes sure its pupils are well behaved."/>
          <p:cNvPicPr preferRelativeResize="0"/>
          <p:nvPr/>
        </p:nvPicPr>
        <p:blipFill>
          <a:blip r:embed="rId3">
            <a:alphaModFix/>
          </a:blip>
          <a:stretch>
            <a:fillRect/>
          </a:stretch>
        </p:blipFill>
        <p:spPr>
          <a:xfrm>
            <a:off x="248900" y="797275"/>
            <a:ext cx="8646200" cy="36391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27" descr="Forms response chart. Question title: My child has been bullied and the school dealt with the bullying quickly and effectively.. Number of responses: 46 responses." title="My child has been bullied and the school dealt with the bullying quickly and effectively."/>
          <p:cNvPicPr preferRelativeResize="0"/>
          <p:nvPr/>
        </p:nvPicPr>
        <p:blipFill>
          <a:blip r:embed="rId3">
            <a:alphaModFix/>
          </a:blip>
          <a:stretch>
            <a:fillRect/>
          </a:stretch>
        </p:blipFill>
        <p:spPr>
          <a:xfrm>
            <a:off x="285812" y="767700"/>
            <a:ext cx="8572375" cy="36080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28" descr="Forms response chart. Question title: My child receives appropriate homework for their age.. Number of responses: 46 responses." title="My child receives appropriate homework for their age."/>
          <p:cNvPicPr preferRelativeResize="0"/>
          <p:nvPr/>
        </p:nvPicPr>
        <p:blipFill>
          <a:blip r:embed="rId3">
            <a:alphaModFix/>
          </a:blip>
          <a:stretch>
            <a:fillRect/>
          </a:stretch>
        </p:blipFill>
        <p:spPr>
          <a:xfrm>
            <a:off x="331962" y="882750"/>
            <a:ext cx="8480077" cy="35692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29" descr="Forms response chart. Question title: My child has SEND, and the school gives them the support they need to succeed.. Number of responses: 46 responses." title="My child has SEND, and the school gives them the support they need to succeed."/>
          <p:cNvPicPr preferRelativeResize="0"/>
          <p:nvPr/>
        </p:nvPicPr>
        <p:blipFill>
          <a:blip r:embed="rId3">
            <a:alphaModFix/>
          </a:blip>
          <a:stretch>
            <a:fillRect/>
          </a:stretch>
        </p:blipFill>
        <p:spPr>
          <a:xfrm>
            <a:off x="370050" y="711800"/>
            <a:ext cx="8480077" cy="35692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30" descr="Forms response chart. Question title: The Newsletter is a useful source of information.. Number of responses: 46 responses." title="The Newsletter is a useful source of information."/>
          <p:cNvPicPr preferRelativeResize="0"/>
          <p:nvPr/>
        </p:nvPicPr>
        <p:blipFill>
          <a:blip r:embed="rId3">
            <a:alphaModFix/>
          </a:blip>
          <a:stretch>
            <a:fillRect/>
          </a:stretch>
        </p:blipFill>
        <p:spPr>
          <a:xfrm>
            <a:off x="258100" y="789500"/>
            <a:ext cx="8627799" cy="3631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31" descr="Forms response chart. Question title: The Website is a useful source of information.. Number of responses: 46 responses." title="The Website is a useful source of information."/>
          <p:cNvPicPr preferRelativeResize="0"/>
          <p:nvPr/>
        </p:nvPicPr>
        <p:blipFill>
          <a:blip r:embed="rId3">
            <a:alphaModFix/>
          </a:blip>
          <a:stretch>
            <a:fillRect/>
          </a:stretch>
        </p:blipFill>
        <p:spPr>
          <a:xfrm>
            <a:off x="442850" y="818200"/>
            <a:ext cx="8332426" cy="35071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4" descr="Forms response chart. Question title: My child is happy at this school.. Number of responses: 46 responses." title="My child is happy at this school."/>
          <p:cNvPicPr preferRelativeResize="0"/>
          <p:nvPr/>
        </p:nvPicPr>
        <p:blipFill>
          <a:blip r:embed="rId3">
            <a:alphaModFix/>
          </a:blip>
          <a:stretch>
            <a:fillRect/>
          </a:stretch>
        </p:blipFill>
        <p:spPr>
          <a:xfrm>
            <a:off x="304875" y="759925"/>
            <a:ext cx="8609326" cy="3623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32" descr="Forms response chart. Question title: I would recommend this school to another parent.. Number of responses: 46 responses." title="I would recommend this school to another parent."/>
          <p:cNvPicPr preferRelativeResize="0"/>
          <p:nvPr/>
        </p:nvPicPr>
        <p:blipFill>
          <a:blip r:embed="rId3">
            <a:alphaModFix/>
          </a:blip>
          <a:stretch>
            <a:fillRect/>
          </a:stretch>
        </p:blipFill>
        <p:spPr>
          <a:xfrm>
            <a:off x="373000" y="999300"/>
            <a:ext cx="8461599" cy="35614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p:nvPr/>
        </p:nvSpPr>
        <p:spPr>
          <a:xfrm>
            <a:off x="776950" y="271925"/>
            <a:ext cx="7637700" cy="3938100"/>
          </a:xfrm>
          <a:prstGeom prst="rect">
            <a:avLst/>
          </a:prstGeom>
          <a:noFill/>
          <a:ln>
            <a:noFill/>
          </a:ln>
        </p:spPr>
        <p:txBody>
          <a:bodyPr spcFirstLastPara="1" wrap="square" lIns="91425" tIns="91425" rIns="91425" bIns="91425" anchor="t" anchorCtr="0">
            <a:spAutoFit/>
          </a:bodyPr>
          <a:lstStyle/>
          <a:p>
            <a:pPr marL="0" marR="76200" lvl="0" indent="0" algn="l" rtl="0">
              <a:lnSpc>
                <a:spcPct val="135000"/>
              </a:lnSpc>
              <a:spcBef>
                <a:spcPts val="600"/>
              </a:spcBef>
              <a:spcAft>
                <a:spcPts val="0"/>
              </a:spcAft>
              <a:buNone/>
            </a:pPr>
            <a:r>
              <a:rPr lang="en-GB" sz="1200">
                <a:solidFill>
                  <a:srgbClr val="202124"/>
                </a:solidFill>
                <a:latin typeface="Roboto"/>
                <a:ea typeface="Roboto"/>
                <a:cs typeface="Roboto"/>
                <a:sym typeface="Roboto"/>
              </a:rPr>
              <a:t>What are our greatest strengths?</a:t>
            </a:r>
            <a:endParaRPr sz="1200">
              <a:solidFill>
                <a:srgbClr val="202124"/>
              </a:solidFill>
              <a:latin typeface="Roboto"/>
              <a:ea typeface="Roboto"/>
              <a:cs typeface="Roboto"/>
              <a:sym typeface="Roboto"/>
            </a:endParaRPr>
          </a:p>
          <a:p>
            <a:pPr marL="0" marR="76200" lvl="0" indent="0" algn="l" rtl="0">
              <a:lnSpc>
                <a:spcPct val="135000"/>
              </a:lnSpc>
              <a:spcBef>
                <a:spcPts val="1800"/>
              </a:spcBef>
              <a:spcAft>
                <a:spcPts val="0"/>
              </a:spcAft>
              <a:buNone/>
            </a:pPr>
            <a:r>
              <a:rPr lang="en-GB" sz="900">
                <a:solidFill>
                  <a:srgbClr val="202124"/>
                </a:solidFill>
                <a:latin typeface="Roboto"/>
                <a:ea typeface="Roboto"/>
                <a:cs typeface="Roboto"/>
                <a:sym typeface="Roboto"/>
              </a:rPr>
              <a:t>46 responses</a:t>
            </a:r>
            <a:endParaRPr sz="900">
              <a:solidFill>
                <a:srgbClr val="202124"/>
              </a:solidFill>
              <a:latin typeface="Roboto"/>
              <a:ea typeface="Roboto"/>
              <a:cs typeface="Roboto"/>
              <a:sym typeface="Roboto"/>
            </a:endParaRPr>
          </a:p>
          <a:p>
            <a:pPr marL="101600" marR="215900" lvl="0" indent="0" algn="l" rtl="0">
              <a:lnSpc>
                <a:spcPct val="142857"/>
              </a:lnSpc>
              <a:spcBef>
                <a:spcPts val="1800"/>
              </a:spcBef>
              <a:spcAft>
                <a:spcPts val="0"/>
              </a:spcAft>
              <a:buNone/>
            </a:pPr>
            <a:r>
              <a:rPr lang="en-GB" sz="1050">
                <a:solidFill>
                  <a:srgbClr val="202124"/>
                </a:solidFill>
                <a:highlight>
                  <a:srgbClr val="F8F9FA"/>
                </a:highlight>
                <a:latin typeface="Roboto"/>
                <a:ea typeface="Roboto"/>
                <a:cs typeface="Roboto"/>
                <a:sym typeface="Roboto"/>
              </a:rPr>
              <a:t>Communication</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I don't see any</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Friendly staff especially the pirates lady Miss Farrell</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Satisfactory</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Friendly approachable staff and my child enjoys school</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Trying constantly to improve</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Good communication</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Discipline</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The teachers are very good, thank you very much.</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Thanks</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endParaRPr sz="1050">
              <a:solidFill>
                <a:srgbClr val="202124"/>
              </a:solidFill>
              <a:highlight>
                <a:srgbClr val="F8F9FA"/>
              </a:highlight>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p:nvPr/>
        </p:nvSpPr>
        <p:spPr>
          <a:xfrm>
            <a:off x="357425" y="194225"/>
            <a:ext cx="8259000" cy="4279200"/>
          </a:xfrm>
          <a:prstGeom prst="rect">
            <a:avLst/>
          </a:prstGeom>
          <a:noFill/>
          <a:ln>
            <a:noFill/>
          </a:ln>
        </p:spPr>
        <p:txBody>
          <a:bodyPr spcFirstLastPara="1" wrap="square" lIns="91425" tIns="91425" rIns="91425" bIns="91425" anchor="t" anchorCtr="0">
            <a:spAutoFit/>
          </a:bodyPr>
          <a:lstStyle/>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Thanks</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Thank you</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A great team of teacher who are committed to their jobs</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Attendance</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friendly accepting environment with good education</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Excellence</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Determined to get it right</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Supportive</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Fantastic school</a:t>
            </a:r>
            <a:endParaRPr sz="1050">
              <a:solidFill>
                <a:srgbClr val="202124"/>
              </a:solidFill>
              <a:highlight>
                <a:srgbClr val="F8F9FA"/>
              </a:highlight>
              <a:latin typeface="Roboto"/>
              <a:ea typeface="Roboto"/>
              <a:cs typeface="Roboto"/>
              <a:sym typeface="Roboto"/>
            </a:endParaRPr>
          </a:p>
          <a:p>
            <a:pPr marL="0" lvl="0" indent="0" algn="l" rtl="0">
              <a:spcBef>
                <a:spcPts val="0"/>
              </a:spcBef>
              <a:spcAft>
                <a:spcPts val="0"/>
              </a:spcAft>
              <a:buNone/>
            </a:pPr>
            <a:r>
              <a:rPr lang="en-GB" sz="1050">
                <a:solidFill>
                  <a:srgbClr val="202124"/>
                </a:solidFill>
                <a:highlight>
                  <a:srgbClr val="F8F9FA"/>
                </a:highlight>
                <a:latin typeface="Roboto"/>
                <a:ea typeface="Roboto"/>
                <a:cs typeface="Roboto"/>
                <a:sym typeface="Roboto"/>
              </a:rPr>
              <a:t>developing the child's skills</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taking care of the child's well-being</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Positive relationships with children</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Safety</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Diversity school</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Kind, caring staff</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endParaRPr sz="1050">
              <a:solidFill>
                <a:srgbClr val="202124"/>
              </a:solidFill>
              <a:highlight>
                <a:srgbClr val="F8F9FA"/>
              </a:highlight>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5"/>
          <p:cNvSpPr txBox="1"/>
          <p:nvPr/>
        </p:nvSpPr>
        <p:spPr>
          <a:xfrm>
            <a:off x="411800" y="287500"/>
            <a:ext cx="7839600" cy="3709500"/>
          </a:xfrm>
          <a:prstGeom prst="rect">
            <a:avLst/>
          </a:prstGeom>
          <a:noFill/>
          <a:ln>
            <a:noFill/>
          </a:ln>
        </p:spPr>
        <p:txBody>
          <a:bodyPr spcFirstLastPara="1" wrap="square" lIns="91425" tIns="91425" rIns="91425" bIns="91425" anchor="t" anchorCtr="0">
            <a:spAutoFit/>
          </a:bodyPr>
          <a:lstStyle/>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Communication between teachers and parents has significantly improved, making it easier for parents to stay informed and engaged.The librarians are doing an excellent job by offering books for children to read at home. Allowing children to choose their own books fosters independence and encourages a love for reading.The option for children to choose their own lunch is another thoughtful initiative that empowers them to make decisions and promotes healthy eating habits.The reading challenges have been fantastic for pupils and the school community. They motivate students to develop strong reading skills and celebrate their progress.</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Very good SEND and information on the development at school</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Communication. Working well with parents. Children well looked after.</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I love the way school make sure that all pupils are well behaved</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Safety, learning (best learning environment)</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Discipline, equality, democracy, passionate and kind teachers</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Teachers are supportive and friendly enviroment in the school</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6"/>
          <p:cNvSpPr txBox="1"/>
          <p:nvPr/>
        </p:nvSpPr>
        <p:spPr>
          <a:xfrm>
            <a:off x="380700" y="256400"/>
            <a:ext cx="8002800" cy="3093900"/>
          </a:xfrm>
          <a:prstGeom prst="rect">
            <a:avLst/>
          </a:prstGeom>
          <a:noFill/>
          <a:ln>
            <a:noFill/>
          </a:ln>
        </p:spPr>
        <p:txBody>
          <a:bodyPr spcFirstLastPara="1" wrap="square" lIns="91425" tIns="91425" rIns="91425" bIns="91425" anchor="t" anchorCtr="0">
            <a:spAutoFit/>
          </a:bodyPr>
          <a:lstStyle/>
          <a:p>
            <a:pPr marL="101600" marR="215900" lvl="0" indent="0" algn="l" rtl="0">
              <a:lnSpc>
                <a:spcPct val="142857"/>
              </a:lnSpc>
              <a:spcBef>
                <a:spcPts val="300"/>
              </a:spcBef>
              <a:spcAft>
                <a:spcPts val="0"/>
              </a:spcAft>
              <a:buNone/>
            </a:pP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Inclusion</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Well organised</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Diversity</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Friendly helpful and all round good school</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My childs are met her learning has been adjusted</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Everything 🙂</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Happy with all subjects.</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Administration</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Teachers are very welcoming</a:t>
            </a:r>
            <a:endParaRPr/>
          </a:p>
          <a:p>
            <a:pPr marL="101600" marR="215900" lvl="0" indent="0" algn="l" rtl="0">
              <a:lnSpc>
                <a:spcPct val="142857"/>
              </a:lnSpc>
              <a:spcBef>
                <a:spcPts val="30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7"/>
          <p:cNvSpPr txBox="1"/>
          <p:nvPr/>
        </p:nvSpPr>
        <p:spPr>
          <a:xfrm>
            <a:off x="240850" y="264150"/>
            <a:ext cx="8499900" cy="4384500"/>
          </a:xfrm>
          <a:prstGeom prst="rect">
            <a:avLst/>
          </a:prstGeom>
          <a:noFill/>
          <a:ln>
            <a:noFill/>
          </a:ln>
        </p:spPr>
        <p:txBody>
          <a:bodyPr spcFirstLastPara="1" wrap="square" lIns="91425" tIns="91425" rIns="91425" bIns="91425" anchor="t" anchorCtr="0">
            <a:spAutoFit/>
          </a:bodyPr>
          <a:lstStyle/>
          <a:p>
            <a:pPr marL="0" marR="76200" lvl="0" indent="0" algn="l" rtl="0">
              <a:lnSpc>
                <a:spcPct val="135000"/>
              </a:lnSpc>
              <a:spcBef>
                <a:spcPts val="600"/>
              </a:spcBef>
              <a:spcAft>
                <a:spcPts val="0"/>
              </a:spcAft>
              <a:buNone/>
            </a:pPr>
            <a:r>
              <a:rPr lang="en-GB" sz="1200">
                <a:solidFill>
                  <a:srgbClr val="202124"/>
                </a:solidFill>
                <a:latin typeface="Roboto"/>
                <a:ea typeface="Roboto"/>
                <a:cs typeface="Roboto"/>
                <a:sym typeface="Roboto"/>
              </a:rPr>
              <a:t>What are 3 areas we should work on next year</a:t>
            </a:r>
            <a:endParaRPr sz="1200">
              <a:solidFill>
                <a:srgbClr val="202124"/>
              </a:solidFill>
              <a:latin typeface="Roboto"/>
              <a:ea typeface="Roboto"/>
              <a:cs typeface="Roboto"/>
              <a:sym typeface="Roboto"/>
            </a:endParaRPr>
          </a:p>
          <a:p>
            <a:pPr marL="0" marR="76200" lvl="0" indent="0" algn="l" rtl="0">
              <a:lnSpc>
                <a:spcPct val="135000"/>
              </a:lnSpc>
              <a:spcBef>
                <a:spcPts val="1800"/>
              </a:spcBef>
              <a:spcAft>
                <a:spcPts val="0"/>
              </a:spcAft>
              <a:buNone/>
            </a:pPr>
            <a:r>
              <a:rPr lang="en-GB" sz="900">
                <a:solidFill>
                  <a:srgbClr val="202124"/>
                </a:solidFill>
                <a:latin typeface="Roboto"/>
                <a:ea typeface="Roboto"/>
                <a:cs typeface="Roboto"/>
                <a:sym typeface="Roboto"/>
              </a:rPr>
              <a:t>46 responses</a:t>
            </a:r>
            <a:endParaRPr sz="900">
              <a:solidFill>
                <a:srgbClr val="202124"/>
              </a:solidFill>
              <a:latin typeface="Roboto"/>
              <a:ea typeface="Roboto"/>
              <a:cs typeface="Roboto"/>
              <a:sym typeface="Roboto"/>
            </a:endParaRPr>
          </a:p>
          <a:p>
            <a:pPr marL="101600" marR="215900" lvl="0" indent="0" algn="l" rtl="0">
              <a:lnSpc>
                <a:spcPct val="142857"/>
              </a:lnSpc>
              <a:spcBef>
                <a:spcPts val="1800"/>
              </a:spcBef>
              <a:spcAft>
                <a:spcPts val="0"/>
              </a:spcAft>
              <a:buNone/>
            </a:pPr>
            <a:r>
              <a:rPr lang="en-GB" sz="1050">
                <a:solidFill>
                  <a:srgbClr val="202124"/>
                </a:solidFill>
                <a:highlight>
                  <a:srgbClr val="F8F9FA"/>
                </a:highlight>
                <a:latin typeface="Roboto"/>
                <a:ea typeface="Roboto"/>
                <a:cs typeface="Roboto"/>
                <a:sym typeface="Roboto"/>
              </a:rPr>
              <a:t>Thanks</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Nothing</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None</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Communication, approachability, care and compassion</a:t>
            </a:r>
            <a:endParaRPr sz="1050">
              <a:solidFill>
                <a:srgbClr val="202124"/>
              </a:solidFill>
              <a:highlight>
                <a:srgbClr val="F8F9FA"/>
              </a:highlight>
              <a:latin typeface="Roboto"/>
              <a:ea typeface="Roboto"/>
              <a:cs typeface="Roboto"/>
              <a:sym typeface="Roboto"/>
            </a:endParaRPr>
          </a:p>
          <a:p>
            <a:pPr marL="0" lvl="0" indent="0" algn="l" rtl="0">
              <a:spcBef>
                <a:spcPts val="0"/>
              </a:spcBef>
              <a:spcAft>
                <a:spcPts val="0"/>
              </a:spcAft>
              <a:buNone/>
            </a:pPr>
            <a:r>
              <a:rPr lang="en-GB" sz="1050">
                <a:solidFill>
                  <a:srgbClr val="202124"/>
                </a:solidFill>
                <a:highlight>
                  <a:srgbClr val="F8F9FA"/>
                </a:highlight>
                <a:latin typeface="Roboto"/>
                <a:ea typeface="Roboto"/>
                <a:cs typeface="Roboto"/>
                <a:sym typeface="Roboto"/>
              </a:rPr>
              <a:t>Play ground difficulties</a:t>
            </a:r>
            <a:endParaRPr sz="1050">
              <a:solidFill>
                <a:srgbClr val="202124"/>
              </a:solidFill>
              <a:highlight>
                <a:srgbClr val="F8F9FA"/>
              </a:highlight>
              <a:latin typeface="Roboto"/>
              <a:ea typeface="Roboto"/>
              <a:cs typeface="Roboto"/>
              <a:sym typeface="Roboto"/>
            </a:endParaRPr>
          </a:p>
          <a:p>
            <a:pPr marL="0" lvl="0" indent="0" algn="l" rtl="0">
              <a:spcBef>
                <a:spcPts val="0"/>
              </a:spcBef>
              <a:spcAft>
                <a:spcPts val="0"/>
              </a:spcAft>
              <a:buNone/>
            </a:pPr>
            <a:r>
              <a:rPr lang="en-GB" sz="1050">
                <a:solidFill>
                  <a:srgbClr val="202124"/>
                </a:solidFill>
                <a:highlight>
                  <a:srgbClr val="F8F9FA"/>
                </a:highlight>
                <a:latin typeface="Roboto"/>
                <a:ea typeface="Roboto"/>
                <a:cs typeface="Roboto"/>
                <a:sym typeface="Roboto"/>
              </a:rPr>
              <a:t>Bullying</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Equality</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Improving on existing standards on child wellbeing</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Keeping children’s shoes on whilst doing indoor pe because they keep getting warts</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endParaRPr sz="1050">
              <a:solidFill>
                <a:srgbClr val="202124"/>
              </a:solidFill>
              <a:highlight>
                <a:srgbClr val="F8F9FA"/>
              </a:highlight>
              <a:latin typeface="Roboto"/>
              <a:ea typeface="Roboto"/>
              <a:cs typeface="Roboto"/>
              <a:sym typeface="Roboto"/>
            </a:endParaRPr>
          </a:p>
          <a:p>
            <a:pPr marL="0" lvl="0" indent="0" algn="l" rtl="0">
              <a:spcBef>
                <a:spcPts val="0"/>
              </a:spcBef>
              <a:spcAft>
                <a:spcPts val="0"/>
              </a:spcAft>
              <a:buNone/>
            </a:pPr>
            <a:r>
              <a:rPr lang="en-GB" sz="1050">
                <a:solidFill>
                  <a:srgbClr val="202124"/>
                </a:solidFill>
                <a:highlight>
                  <a:srgbClr val="F8F9FA"/>
                </a:highlight>
                <a:latin typeface="Roboto"/>
                <a:ea typeface="Roboto"/>
                <a:cs typeface="Roboto"/>
                <a:sym typeface="Roboto"/>
              </a:rPr>
              <a:t>Clearness. It is never clean, either corridors or other places. Children should not be asked to do PE barefeet on a duty surface with food.</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Break time. : I am appealed of the fact that they are not allowed to run, jump, play with a bo, jumping rope ect. There are not childhood games. If they run, they are yelled at. This is a school from what I remember. It doesn't sound like it</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endParaRPr sz="1050">
              <a:solidFill>
                <a:srgbClr val="202124"/>
              </a:solidFill>
              <a:highlight>
                <a:srgbClr val="F8F9FA"/>
              </a:highlight>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8"/>
          <p:cNvSpPr txBox="1"/>
          <p:nvPr/>
        </p:nvSpPr>
        <p:spPr>
          <a:xfrm>
            <a:off x="194250" y="295250"/>
            <a:ext cx="8577600" cy="4332900"/>
          </a:xfrm>
          <a:prstGeom prst="rect">
            <a:avLst/>
          </a:prstGeom>
          <a:noFill/>
          <a:ln>
            <a:noFill/>
          </a:ln>
        </p:spPr>
        <p:txBody>
          <a:bodyPr spcFirstLastPara="1" wrap="square" lIns="91425" tIns="91425" rIns="91425" bIns="91425" anchor="t" anchorCtr="0">
            <a:spAutoFit/>
          </a:bodyPr>
          <a:lstStyle/>
          <a:p>
            <a:pPr marL="101600" marR="215900" lvl="0" indent="0" algn="l" rtl="0">
              <a:lnSpc>
                <a:spcPct val="142857"/>
              </a:lnSpc>
              <a:spcBef>
                <a:spcPts val="300"/>
              </a:spcBef>
              <a:spcAft>
                <a:spcPts val="0"/>
              </a:spcAft>
              <a:buNone/>
            </a:pP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Leadership</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A bit tolerant with both parents and pupils</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Thanks</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No idea</a:t>
            </a:r>
            <a:endParaRPr sz="1050">
              <a:solidFill>
                <a:srgbClr val="202124"/>
              </a:solidFill>
              <a:highlight>
                <a:srgbClr val="F8F9FA"/>
              </a:highlight>
              <a:latin typeface="Roboto"/>
              <a:ea typeface="Roboto"/>
              <a:cs typeface="Roboto"/>
              <a:sym typeface="Roboto"/>
            </a:endParaRPr>
          </a:p>
          <a:p>
            <a:pPr marL="0" lvl="0" indent="0" algn="l" rtl="0">
              <a:spcBef>
                <a:spcPts val="0"/>
              </a:spcBef>
              <a:spcAft>
                <a:spcPts val="0"/>
              </a:spcAft>
              <a:buNone/>
            </a:pPr>
            <a:r>
              <a:rPr lang="en-GB" sz="1050">
                <a:solidFill>
                  <a:srgbClr val="202124"/>
                </a:solidFill>
                <a:highlight>
                  <a:srgbClr val="F8F9FA"/>
                </a:highlight>
                <a:latin typeface="Roboto"/>
                <a:ea typeface="Roboto"/>
                <a:cs typeface="Roboto"/>
                <a:sym typeface="Roboto"/>
              </a:rPr>
              <a:t>Letting parents be aware of what their their will learn in advance .</a:t>
            </a:r>
            <a:endParaRPr sz="1050">
              <a:solidFill>
                <a:srgbClr val="202124"/>
              </a:solidFill>
              <a:highlight>
                <a:srgbClr val="F8F9FA"/>
              </a:highlight>
              <a:latin typeface="Roboto"/>
              <a:ea typeface="Roboto"/>
              <a:cs typeface="Roboto"/>
              <a:sym typeface="Roboto"/>
            </a:endParaRPr>
          </a:p>
          <a:p>
            <a:pPr marL="0" lvl="0" indent="0" algn="l" rtl="0">
              <a:spcBef>
                <a:spcPts val="0"/>
              </a:spcBef>
              <a:spcAft>
                <a:spcPts val="0"/>
              </a:spcAft>
              <a:buNone/>
            </a:pPr>
            <a:r>
              <a:rPr lang="en-GB" sz="1050">
                <a:solidFill>
                  <a:srgbClr val="202124"/>
                </a:solidFill>
                <a:highlight>
                  <a:srgbClr val="F8F9FA"/>
                </a:highlight>
                <a:latin typeface="Roboto"/>
                <a:ea typeface="Roboto"/>
                <a:cs typeface="Roboto"/>
                <a:sym typeface="Roboto"/>
              </a:rPr>
              <a:t>Giving weekly feedback to parents on their children performance.</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Conducting an open day</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Idk</a:t>
            </a:r>
            <a:endParaRPr sz="1050">
              <a:solidFill>
                <a:srgbClr val="202124"/>
              </a:solidFill>
              <a:highlight>
                <a:srgbClr val="F8F9FA"/>
              </a:highlight>
              <a:latin typeface="Roboto"/>
              <a:ea typeface="Roboto"/>
              <a:cs typeface="Roboto"/>
              <a:sym typeface="Roboto"/>
            </a:endParaRPr>
          </a:p>
          <a:p>
            <a:pPr marL="0" lvl="0" indent="0" algn="l" rtl="0">
              <a:spcBef>
                <a:spcPts val="0"/>
              </a:spcBef>
              <a:spcAft>
                <a:spcPts val="0"/>
              </a:spcAft>
              <a:buNone/>
            </a:pPr>
            <a:r>
              <a:rPr lang="en-GB" sz="1050">
                <a:solidFill>
                  <a:srgbClr val="202124"/>
                </a:solidFill>
                <a:highlight>
                  <a:srgbClr val="F8F9FA"/>
                </a:highlight>
                <a:latin typeface="Roboto"/>
                <a:ea typeface="Roboto"/>
                <a:cs typeface="Roboto"/>
                <a:sym typeface="Roboto"/>
              </a:rPr>
              <a:t>Meal. Most of the children trash the food because they don’t like it</a:t>
            </a:r>
            <a:endParaRPr sz="1050">
              <a:solidFill>
                <a:srgbClr val="202124"/>
              </a:solidFill>
              <a:highlight>
                <a:srgbClr val="F8F9FA"/>
              </a:highlight>
              <a:latin typeface="Roboto"/>
              <a:ea typeface="Roboto"/>
              <a:cs typeface="Roboto"/>
              <a:sym typeface="Roboto"/>
            </a:endParaRPr>
          </a:p>
          <a:p>
            <a:pPr marL="0" lvl="0" indent="0" algn="l" rtl="0">
              <a:spcBef>
                <a:spcPts val="0"/>
              </a:spcBef>
              <a:spcAft>
                <a:spcPts val="0"/>
              </a:spcAft>
              <a:buNone/>
            </a:pPr>
            <a:endParaRPr sz="1050">
              <a:solidFill>
                <a:srgbClr val="202124"/>
              </a:solidFill>
              <a:highlight>
                <a:srgbClr val="F8F9FA"/>
              </a:highlight>
              <a:latin typeface="Roboto"/>
              <a:ea typeface="Roboto"/>
              <a:cs typeface="Roboto"/>
              <a:sym typeface="Roboto"/>
            </a:endParaRPr>
          </a:p>
          <a:p>
            <a:pPr marL="0" lvl="0" indent="0" algn="l" rtl="0">
              <a:spcBef>
                <a:spcPts val="0"/>
              </a:spcBef>
              <a:spcAft>
                <a:spcPts val="0"/>
              </a:spcAft>
              <a:buNone/>
            </a:pPr>
            <a:r>
              <a:rPr lang="en-GB" sz="1050">
                <a:solidFill>
                  <a:srgbClr val="202124"/>
                </a:solidFill>
                <a:highlight>
                  <a:srgbClr val="F8F9FA"/>
                </a:highlight>
                <a:latin typeface="Roboto"/>
                <a:ea typeface="Roboto"/>
                <a:cs typeface="Roboto"/>
                <a:sym typeface="Roboto"/>
              </a:rPr>
              <a:t>When a parent comes to pick their children, constant feedback about behaviour and performance of child should be given</a:t>
            </a:r>
            <a:endParaRPr sz="1050">
              <a:solidFill>
                <a:srgbClr val="202124"/>
              </a:solidFill>
              <a:highlight>
                <a:srgbClr val="F8F9FA"/>
              </a:highlight>
              <a:latin typeface="Roboto"/>
              <a:ea typeface="Roboto"/>
              <a:cs typeface="Roboto"/>
              <a:sym typeface="Roboto"/>
            </a:endParaRPr>
          </a:p>
          <a:p>
            <a:pPr marL="0" lvl="0" indent="0" algn="l" rtl="0">
              <a:spcBef>
                <a:spcPts val="0"/>
              </a:spcBef>
              <a:spcAft>
                <a:spcPts val="0"/>
              </a:spcAft>
              <a:buNone/>
            </a:pP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Is it possible that the teacher that begins year 1 with a child continue with the class until year 6, please.</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More child led learning, physical notes/newsletter from school, opening the gates on time.</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more outdoor activities</a:t>
            </a:r>
            <a:endParaRPr sz="1050">
              <a:solidFill>
                <a:srgbClr val="202124"/>
              </a:solidFill>
              <a:highlight>
                <a:srgbClr val="F8F9FA"/>
              </a:highlight>
              <a:latin typeface="Roboto"/>
              <a:ea typeface="Roboto"/>
              <a:cs typeface="Roboto"/>
              <a:sym typeface="Roboto"/>
            </a:endParaRPr>
          </a:p>
          <a:p>
            <a:pPr marL="0" lvl="0" indent="0" algn="l" rtl="0">
              <a:spcBef>
                <a:spcPts val="0"/>
              </a:spcBef>
              <a:spcAft>
                <a:spcPts val="0"/>
              </a:spcAft>
              <a:buNone/>
            </a:pPr>
            <a:endParaRPr sz="1050">
              <a:solidFill>
                <a:srgbClr val="202124"/>
              </a:solidFill>
              <a:highlight>
                <a:srgbClr val="F8F9FA"/>
              </a:highlight>
              <a:latin typeface="Roboto"/>
              <a:ea typeface="Roboto"/>
              <a:cs typeface="Roboto"/>
              <a:sym typeface="Roboto"/>
            </a:endParaRPr>
          </a:p>
          <a:p>
            <a:pPr marL="0" lvl="0" indent="0" algn="l" rtl="0">
              <a:spcBef>
                <a:spcPts val="0"/>
              </a:spcBef>
              <a:spcAft>
                <a:spcPts val="0"/>
              </a:spcAft>
              <a:buNone/>
            </a:pP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endParaRPr sz="1050">
              <a:solidFill>
                <a:srgbClr val="202124"/>
              </a:solidFill>
              <a:highlight>
                <a:srgbClr val="F8F9FA"/>
              </a:highlight>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9"/>
          <p:cNvSpPr txBox="1"/>
          <p:nvPr/>
        </p:nvSpPr>
        <p:spPr>
          <a:xfrm>
            <a:off x="264150" y="248625"/>
            <a:ext cx="7808400" cy="3363300"/>
          </a:xfrm>
          <a:prstGeom prst="rect">
            <a:avLst/>
          </a:prstGeom>
          <a:noFill/>
          <a:ln>
            <a:noFill/>
          </a:ln>
        </p:spPr>
        <p:txBody>
          <a:bodyPr spcFirstLastPara="1" wrap="square" lIns="91425" tIns="91425" rIns="91425" bIns="91425" anchor="t" anchorCtr="0">
            <a:spAutoFit/>
          </a:bodyPr>
          <a:lstStyle/>
          <a:p>
            <a:pPr marL="101600" marR="215900" lvl="0" indent="0" algn="l" rtl="0">
              <a:lnSpc>
                <a:spcPct val="142857"/>
              </a:lnSpc>
              <a:spcBef>
                <a:spcPts val="300"/>
              </a:spcBef>
              <a:spcAft>
                <a:spcPts val="0"/>
              </a:spcAft>
              <a:buNone/>
            </a:pP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Unsure</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Unsure</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More option for activities to join</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Keep on doing the good work</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More clubs for the younger years to attend.</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endParaRPr sz="1050">
              <a:solidFill>
                <a:srgbClr val="202124"/>
              </a:solidFill>
              <a:highlight>
                <a:srgbClr val="F8F9FA"/>
              </a:highlight>
              <a:latin typeface="Roboto"/>
              <a:ea typeface="Roboto"/>
              <a:cs typeface="Roboto"/>
              <a:sym typeface="Roboto"/>
            </a:endParaRPr>
          </a:p>
          <a:p>
            <a:pPr marL="0" lvl="0" indent="0" algn="l" rtl="0">
              <a:spcBef>
                <a:spcPts val="0"/>
              </a:spcBef>
              <a:spcAft>
                <a:spcPts val="0"/>
              </a:spcAft>
              <a:buNone/>
            </a:pPr>
            <a:r>
              <a:rPr lang="en-GB" sz="1050">
                <a:solidFill>
                  <a:srgbClr val="202124"/>
                </a:solidFill>
                <a:highlight>
                  <a:srgbClr val="F8F9FA"/>
                </a:highlight>
                <a:latin typeface="Roboto"/>
                <a:ea typeface="Roboto"/>
                <a:cs typeface="Roboto"/>
                <a:sym typeface="Roboto"/>
              </a:rPr>
              <a:t>Targeted Homework:</a:t>
            </a:r>
            <a:endParaRPr sz="1050">
              <a:solidFill>
                <a:srgbClr val="202124"/>
              </a:solidFill>
              <a:highlight>
                <a:srgbClr val="F8F9FA"/>
              </a:highlight>
              <a:latin typeface="Roboto"/>
              <a:ea typeface="Roboto"/>
              <a:cs typeface="Roboto"/>
              <a:sym typeface="Roboto"/>
            </a:endParaRPr>
          </a:p>
          <a:p>
            <a:pPr marL="0" lvl="0" indent="0" algn="l" rtl="0">
              <a:spcBef>
                <a:spcPts val="0"/>
              </a:spcBef>
              <a:spcAft>
                <a:spcPts val="0"/>
              </a:spcAft>
              <a:buNone/>
            </a:pPr>
            <a:r>
              <a:rPr lang="en-GB" sz="1050">
                <a:solidFill>
                  <a:srgbClr val="202124"/>
                </a:solidFill>
                <a:highlight>
                  <a:srgbClr val="F8F9FA"/>
                </a:highlight>
                <a:latin typeface="Roboto"/>
                <a:ea typeface="Roboto"/>
                <a:cs typeface="Roboto"/>
                <a:sym typeface="Roboto"/>
              </a:rPr>
              <a:t>Providing more homework, particularly special assignments designed to target and improve students' weaker subjects, would be beneficial. This approach could help children focus on their specific challenges and make consistent progress.</a:t>
            </a:r>
            <a:endParaRPr sz="1050">
              <a:solidFill>
                <a:srgbClr val="202124"/>
              </a:solidFill>
              <a:highlight>
                <a:srgbClr val="F8F9FA"/>
              </a:highlight>
              <a:latin typeface="Roboto"/>
              <a:ea typeface="Roboto"/>
              <a:cs typeface="Roboto"/>
              <a:sym typeface="Roboto"/>
            </a:endParaRPr>
          </a:p>
          <a:p>
            <a:pPr marL="0" lvl="0" indent="0" algn="l" rtl="0">
              <a:spcBef>
                <a:spcPts val="0"/>
              </a:spcBef>
              <a:spcAft>
                <a:spcPts val="0"/>
              </a:spcAft>
              <a:buNone/>
            </a:pPr>
            <a:r>
              <a:rPr lang="en-GB" sz="1050">
                <a:solidFill>
                  <a:srgbClr val="202124"/>
                </a:solidFill>
                <a:highlight>
                  <a:srgbClr val="F8F9FA"/>
                </a:highlight>
                <a:latin typeface="Roboto"/>
                <a:ea typeface="Roboto"/>
                <a:cs typeface="Roboto"/>
                <a:sym typeface="Roboto"/>
              </a:rPr>
              <a:t>Healthy Snacks:</a:t>
            </a:r>
            <a:endParaRPr sz="1050">
              <a:solidFill>
                <a:srgbClr val="202124"/>
              </a:solidFill>
              <a:highlight>
                <a:srgbClr val="F8F9FA"/>
              </a:highlight>
              <a:latin typeface="Roboto"/>
              <a:ea typeface="Roboto"/>
              <a:cs typeface="Roboto"/>
              <a:sym typeface="Roboto"/>
            </a:endParaRPr>
          </a:p>
          <a:p>
            <a:pPr marL="0" lvl="0" indent="0" algn="l" rtl="0">
              <a:spcBef>
                <a:spcPts val="0"/>
              </a:spcBef>
              <a:spcAft>
                <a:spcPts val="0"/>
              </a:spcAft>
              <a:buNone/>
            </a:pPr>
            <a:r>
              <a:rPr lang="en-GB" sz="1050">
                <a:solidFill>
                  <a:srgbClr val="202124"/>
                </a:solidFill>
                <a:highlight>
                  <a:srgbClr val="F8F9FA"/>
                </a:highlight>
                <a:latin typeface="Roboto"/>
                <a:ea typeface="Roboto"/>
                <a:cs typeface="Roboto"/>
                <a:sym typeface="Roboto"/>
              </a:rPr>
              <a:t>It would be great if more healthy snack options were available during both snack times. Many children feel quite hungry as soon as they reach home, and offering nutritious snacks at school could help sustain their energy and focus throughout the day.</a:t>
            </a:r>
            <a:endParaRPr sz="1050">
              <a:solidFill>
                <a:srgbClr val="202124"/>
              </a:solidFill>
              <a:highlight>
                <a:srgbClr val="F8F9FA"/>
              </a:highlight>
              <a:latin typeface="Roboto"/>
              <a:ea typeface="Roboto"/>
              <a:cs typeface="Roboto"/>
              <a:sym typeface="Roboto"/>
            </a:endParaRPr>
          </a:p>
          <a:p>
            <a:pPr marL="0" lvl="0" indent="0" algn="l" rtl="0">
              <a:spcBef>
                <a:spcPts val="0"/>
              </a:spcBef>
              <a:spcAft>
                <a:spcPts val="0"/>
              </a:spcAft>
              <a:buNone/>
            </a:pPr>
            <a:r>
              <a:rPr lang="en-GB" sz="1050">
                <a:solidFill>
                  <a:srgbClr val="202124"/>
                </a:solidFill>
                <a:highlight>
                  <a:srgbClr val="F8F9FA"/>
                </a:highlight>
                <a:latin typeface="Roboto"/>
                <a:ea typeface="Roboto"/>
                <a:cs typeface="Roboto"/>
                <a:sym typeface="Roboto"/>
              </a:rPr>
              <a:t>Activity Clubs:</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endParaRPr sz="1050">
              <a:solidFill>
                <a:srgbClr val="202124"/>
              </a:solidFill>
              <a:highlight>
                <a:srgbClr val="F8F9FA"/>
              </a:highlight>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0"/>
          <p:cNvSpPr txBox="1"/>
          <p:nvPr/>
        </p:nvSpPr>
        <p:spPr>
          <a:xfrm>
            <a:off x="248650" y="233075"/>
            <a:ext cx="8406600" cy="4056000"/>
          </a:xfrm>
          <a:prstGeom prst="rect">
            <a:avLst/>
          </a:prstGeom>
          <a:noFill/>
          <a:ln>
            <a:noFill/>
          </a:ln>
        </p:spPr>
        <p:txBody>
          <a:bodyPr spcFirstLastPara="1" wrap="square" lIns="91425" tIns="91425" rIns="91425" bIns="91425" anchor="t" anchorCtr="0">
            <a:spAutoFit/>
          </a:bodyPr>
          <a:lstStyle/>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The variety of activity clubs available for students to choose from is currently limited, and the schedule for these clubs often changes. If the school could offer a wider selection of clubs with fixed days, it would be easier for students to plan and participate. Additionally, providing certificates or recognition for club participation would encourage students to continue these activities outside of school.</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Keep the communication going</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Cultural activities, More creative works</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More support from Send teachers</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Discipline, Effective strategies for misbehaviour</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Little more concentration on extra curriculum activities, Regular use of google classrooms to let parents know specifically about child's progress.</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Shelter for kid line up</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All good in my opinion</a:t>
            </a:r>
            <a:endParaRPr sz="1050">
              <a:solidFill>
                <a:srgbClr val="202124"/>
              </a:solidFill>
              <a:highlight>
                <a:srgbClr val="F8F9FA"/>
              </a:highlight>
              <a:latin typeface="Roboto"/>
              <a:ea typeface="Roboto"/>
              <a:cs typeface="Roboto"/>
              <a:sym typeface="Roboto"/>
            </a:endParaRPr>
          </a:p>
          <a:p>
            <a:pPr marL="0" lvl="0" indent="0" algn="l" rtl="0">
              <a:spcBef>
                <a:spcPts val="0"/>
              </a:spcBef>
              <a:spcAft>
                <a:spcPts val="0"/>
              </a:spcAft>
              <a:buNone/>
            </a:pPr>
            <a:r>
              <a:rPr lang="en-GB" sz="1050">
                <a:solidFill>
                  <a:srgbClr val="202124"/>
                </a:solidFill>
                <a:highlight>
                  <a:srgbClr val="F8F9FA"/>
                </a:highlight>
                <a:latin typeface="Roboto"/>
                <a:ea typeface="Roboto"/>
                <a:cs typeface="Roboto"/>
                <a:sym typeface="Roboto"/>
              </a:rPr>
              <a:t>Parent involvement</a:t>
            </a:r>
            <a:endParaRPr sz="1050">
              <a:solidFill>
                <a:srgbClr val="202124"/>
              </a:solidFill>
              <a:highlight>
                <a:srgbClr val="F8F9FA"/>
              </a:highlight>
              <a:latin typeface="Roboto"/>
              <a:ea typeface="Roboto"/>
              <a:cs typeface="Roboto"/>
              <a:sym typeface="Roboto"/>
            </a:endParaRPr>
          </a:p>
          <a:p>
            <a:pPr marL="0" lvl="0" indent="0" algn="l" rtl="0">
              <a:spcBef>
                <a:spcPts val="0"/>
              </a:spcBef>
              <a:spcAft>
                <a:spcPts val="0"/>
              </a:spcAft>
              <a:buNone/>
            </a:pPr>
            <a:r>
              <a:rPr lang="en-GB" sz="1050">
                <a:solidFill>
                  <a:srgbClr val="202124"/>
                </a:solidFill>
                <a:highlight>
                  <a:srgbClr val="F8F9FA"/>
                </a:highlight>
                <a:latin typeface="Roboto"/>
                <a:ea typeface="Roboto"/>
                <a:cs typeface="Roboto"/>
                <a:sym typeface="Roboto"/>
              </a:rPr>
              <a:t>More home work</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Strict with uniform</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No coment</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endParaRPr sz="1050">
              <a:solidFill>
                <a:srgbClr val="202124"/>
              </a:solidFill>
              <a:highlight>
                <a:srgbClr val="F8F9FA"/>
              </a:highlight>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1"/>
          <p:cNvSpPr txBox="1"/>
          <p:nvPr/>
        </p:nvSpPr>
        <p:spPr>
          <a:xfrm>
            <a:off x="287450" y="240850"/>
            <a:ext cx="8158200" cy="4169100"/>
          </a:xfrm>
          <a:prstGeom prst="rect">
            <a:avLst/>
          </a:prstGeom>
          <a:noFill/>
          <a:ln>
            <a:noFill/>
          </a:ln>
        </p:spPr>
        <p:txBody>
          <a:bodyPr spcFirstLastPara="1" wrap="square" lIns="91425" tIns="91425" rIns="91425" bIns="91425" anchor="t" anchorCtr="0">
            <a:spAutoFit/>
          </a:bodyPr>
          <a:lstStyle/>
          <a:p>
            <a:pPr marL="0" marR="76200" lvl="0" indent="0" algn="l" rtl="0">
              <a:lnSpc>
                <a:spcPct val="135000"/>
              </a:lnSpc>
              <a:spcBef>
                <a:spcPts val="600"/>
              </a:spcBef>
              <a:spcAft>
                <a:spcPts val="0"/>
              </a:spcAft>
              <a:buNone/>
            </a:pPr>
            <a:r>
              <a:rPr lang="en-GB" sz="1200">
                <a:solidFill>
                  <a:srgbClr val="202124"/>
                </a:solidFill>
                <a:latin typeface="Roboto"/>
                <a:ea typeface="Roboto"/>
                <a:cs typeface="Roboto"/>
                <a:sym typeface="Roboto"/>
              </a:rPr>
              <a:t>Are there any other comments you would like to make?</a:t>
            </a:r>
            <a:endParaRPr sz="1200">
              <a:solidFill>
                <a:srgbClr val="202124"/>
              </a:solidFill>
              <a:latin typeface="Roboto"/>
              <a:ea typeface="Roboto"/>
              <a:cs typeface="Roboto"/>
              <a:sym typeface="Roboto"/>
            </a:endParaRPr>
          </a:p>
          <a:p>
            <a:pPr marL="0" marR="76200" lvl="0" indent="0" algn="l" rtl="0">
              <a:lnSpc>
                <a:spcPct val="135000"/>
              </a:lnSpc>
              <a:spcBef>
                <a:spcPts val="1800"/>
              </a:spcBef>
              <a:spcAft>
                <a:spcPts val="0"/>
              </a:spcAft>
              <a:buNone/>
            </a:pPr>
            <a:r>
              <a:rPr lang="en-GB" sz="900">
                <a:solidFill>
                  <a:srgbClr val="202124"/>
                </a:solidFill>
                <a:latin typeface="Roboto"/>
                <a:ea typeface="Roboto"/>
                <a:cs typeface="Roboto"/>
                <a:sym typeface="Roboto"/>
              </a:rPr>
              <a:t>25 responses</a:t>
            </a:r>
            <a:endParaRPr sz="900">
              <a:solidFill>
                <a:srgbClr val="202124"/>
              </a:solidFill>
              <a:latin typeface="Roboto"/>
              <a:ea typeface="Roboto"/>
              <a:cs typeface="Roboto"/>
              <a:sym typeface="Roboto"/>
            </a:endParaRPr>
          </a:p>
          <a:p>
            <a:pPr marL="101600" marR="215900" lvl="0" indent="0" algn="l" rtl="0">
              <a:lnSpc>
                <a:spcPct val="142857"/>
              </a:lnSpc>
              <a:spcBef>
                <a:spcPts val="1800"/>
              </a:spcBef>
              <a:spcAft>
                <a:spcPts val="0"/>
              </a:spcAft>
              <a:buNone/>
            </a:pPr>
            <a:r>
              <a:rPr lang="en-GB" sz="1050">
                <a:solidFill>
                  <a:srgbClr val="202124"/>
                </a:solidFill>
                <a:highlight>
                  <a:srgbClr val="F8F9FA"/>
                </a:highlight>
                <a:latin typeface="Roboto"/>
                <a:ea typeface="Roboto"/>
                <a:cs typeface="Roboto"/>
                <a:sym typeface="Roboto"/>
              </a:rPr>
              <a:t>Thanks</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Satisfactory</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Well done pilgrim</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This school can do better. Take examples from other countries</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I support from form my heart all the teacher and other stuff all their hard work</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I really love the school and happy that my kids where given the opportunity to be there</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If the child has an event, for example Christmas, you should let us know 3-5 days before. We need to make preparations. For example, I need to buy clothes.</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Thanks</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No</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endParaRPr sz="1050">
              <a:solidFill>
                <a:srgbClr val="202124"/>
              </a:solidFill>
              <a:highlight>
                <a:srgbClr val="F8F9FA"/>
              </a:highlight>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15" descr="Forms response chart. Question title: My child is well looked after at school.. Number of responses: 46 responses." title="My child is well looked after at school."/>
          <p:cNvPicPr preferRelativeResize="0"/>
          <p:nvPr/>
        </p:nvPicPr>
        <p:blipFill>
          <a:blip r:embed="rId3">
            <a:alphaModFix/>
          </a:blip>
          <a:stretch>
            <a:fillRect/>
          </a:stretch>
        </p:blipFill>
        <p:spPr>
          <a:xfrm>
            <a:off x="375850" y="859425"/>
            <a:ext cx="8480077" cy="35692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2"/>
          <p:cNvSpPr txBox="1"/>
          <p:nvPr/>
        </p:nvSpPr>
        <p:spPr>
          <a:xfrm>
            <a:off x="271950" y="287475"/>
            <a:ext cx="8422200" cy="481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50">
                <a:solidFill>
                  <a:srgbClr val="202124"/>
                </a:solidFill>
                <a:highlight>
                  <a:srgbClr val="F8F9FA"/>
                </a:highlight>
                <a:latin typeface="Roboto"/>
                <a:ea typeface="Roboto"/>
                <a:cs typeface="Roboto"/>
                <a:sym typeface="Roboto"/>
              </a:rPr>
              <a:t>I think there is something off in 2 Penguins. I don’t know what it is but my son is scared of the teacher.</a:t>
            </a:r>
            <a:endParaRPr sz="1050">
              <a:solidFill>
                <a:srgbClr val="202124"/>
              </a:solidFill>
              <a:highlight>
                <a:srgbClr val="F8F9FA"/>
              </a:highlight>
              <a:latin typeface="Roboto"/>
              <a:ea typeface="Roboto"/>
              <a:cs typeface="Roboto"/>
              <a:sym typeface="Roboto"/>
            </a:endParaRPr>
          </a:p>
          <a:p>
            <a:pPr marL="0" lvl="0" indent="0" algn="l" rtl="0">
              <a:spcBef>
                <a:spcPts val="0"/>
              </a:spcBef>
              <a:spcAft>
                <a:spcPts val="0"/>
              </a:spcAft>
              <a:buNone/>
            </a:pPr>
            <a:r>
              <a:rPr lang="en-GB" sz="1050">
                <a:solidFill>
                  <a:srgbClr val="202124"/>
                </a:solidFill>
                <a:highlight>
                  <a:srgbClr val="F8F9FA"/>
                </a:highlight>
                <a:latin typeface="Roboto"/>
                <a:ea typeface="Roboto"/>
                <a:cs typeface="Roboto"/>
                <a:sym typeface="Roboto"/>
              </a:rPr>
              <a:t>He just told me yesternite this terms alone, first half that they have spent in school, she had denied him of playtime for like 10 times and she exempts the boy she caught him talking with, Max.</a:t>
            </a:r>
            <a:endParaRPr sz="1050">
              <a:solidFill>
                <a:srgbClr val="202124"/>
              </a:solidFill>
              <a:highlight>
                <a:srgbClr val="F8F9FA"/>
              </a:highlight>
              <a:latin typeface="Roboto"/>
              <a:ea typeface="Roboto"/>
              <a:cs typeface="Roboto"/>
              <a:sym typeface="Roboto"/>
            </a:endParaRPr>
          </a:p>
          <a:p>
            <a:pPr marL="0" lvl="0" indent="0" algn="l" rtl="0">
              <a:spcBef>
                <a:spcPts val="0"/>
              </a:spcBef>
              <a:spcAft>
                <a:spcPts val="0"/>
              </a:spcAft>
              <a:buNone/>
            </a:pPr>
            <a:r>
              <a:rPr lang="en-GB" sz="1050">
                <a:solidFill>
                  <a:srgbClr val="202124"/>
                </a:solidFill>
                <a:highlight>
                  <a:srgbClr val="F8F9FA"/>
                </a:highlight>
                <a:latin typeface="Roboto"/>
                <a:ea typeface="Roboto"/>
                <a:cs typeface="Roboto"/>
                <a:sym typeface="Roboto"/>
              </a:rPr>
              <a:t>My son is Victor.</a:t>
            </a:r>
            <a:endParaRPr sz="1050">
              <a:solidFill>
                <a:srgbClr val="202124"/>
              </a:solidFill>
              <a:highlight>
                <a:srgbClr val="F8F9FA"/>
              </a:highlight>
              <a:latin typeface="Roboto"/>
              <a:ea typeface="Roboto"/>
              <a:cs typeface="Roboto"/>
              <a:sym typeface="Roboto"/>
            </a:endParaRPr>
          </a:p>
          <a:p>
            <a:pPr marL="0" lvl="0" indent="0" algn="l" rtl="0">
              <a:spcBef>
                <a:spcPts val="0"/>
              </a:spcBef>
              <a:spcAft>
                <a:spcPts val="0"/>
              </a:spcAft>
              <a:buNone/>
            </a:pPr>
            <a:r>
              <a:rPr lang="en-GB" sz="1050">
                <a:solidFill>
                  <a:srgbClr val="202124"/>
                </a:solidFill>
                <a:highlight>
                  <a:srgbClr val="F8F9FA"/>
                </a:highlight>
                <a:latin typeface="Roboto"/>
                <a:ea typeface="Roboto"/>
                <a:cs typeface="Roboto"/>
                <a:sym typeface="Roboto"/>
              </a:rPr>
              <a:t>He also does not want to tell her if he has some challenge in his work neither does he want us to speak with her and all these were not like that with Ms Mathews. He was always happy with us discussing with her or by himself</a:t>
            </a:r>
            <a:endParaRPr sz="1050">
              <a:solidFill>
                <a:srgbClr val="202124"/>
              </a:solidFill>
              <a:highlight>
                <a:srgbClr val="F8F9FA"/>
              </a:highlight>
              <a:latin typeface="Roboto"/>
              <a:ea typeface="Roboto"/>
              <a:cs typeface="Roboto"/>
              <a:sym typeface="Roboto"/>
            </a:endParaRPr>
          </a:p>
          <a:p>
            <a:pPr marL="0" lvl="0" indent="0" algn="l" rtl="0">
              <a:spcBef>
                <a:spcPts val="0"/>
              </a:spcBef>
              <a:spcAft>
                <a:spcPts val="0"/>
              </a:spcAft>
              <a:buNone/>
            </a:pP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Kindly help look into it</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All we truly know is that we know nothing.</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No</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My child reported about another child hitting her and nothing was done</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God bless you all</a:t>
            </a:r>
            <a:endParaRPr sz="1050">
              <a:solidFill>
                <a:srgbClr val="202124"/>
              </a:solidFill>
              <a:highlight>
                <a:srgbClr val="F8F9FA"/>
              </a:highlight>
              <a:latin typeface="Roboto"/>
              <a:ea typeface="Roboto"/>
              <a:cs typeface="Roboto"/>
              <a:sym typeface="Roboto"/>
            </a:endParaRPr>
          </a:p>
          <a:p>
            <a:pPr marL="0" lvl="0" indent="0" algn="l" rtl="0">
              <a:spcBef>
                <a:spcPts val="0"/>
              </a:spcBef>
              <a:spcAft>
                <a:spcPts val="0"/>
              </a:spcAft>
              <a:buNone/>
            </a:pPr>
            <a:r>
              <a:rPr lang="en-GB" sz="1050">
                <a:solidFill>
                  <a:srgbClr val="202124"/>
                </a:solidFill>
                <a:highlight>
                  <a:srgbClr val="F8F9FA"/>
                </a:highlight>
                <a:latin typeface="Roboto"/>
                <a:ea typeface="Roboto"/>
                <a:cs typeface="Roboto"/>
                <a:sym typeface="Roboto"/>
              </a:rPr>
              <a:t>While most teachers are respectful and professional, some instances of inappropriate communication with students have been reported. For example, when students are silly, some teachers respond in a rude manner. In one case, a student felt insulted when told, “It’s none of your business” in an unpleasant tone. It was by an assistant teacher. As a parent, this is concerning, and I hope the school can address such situations to ensure respectful communication at all times.</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Offer English as a Second Language (ESL) classes for parents, tailored to everyday school-related communication. Offer translated materials.Use WhatsApp groups, social media, or school apps to facilitate communication between parents in the same year group.</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I aways praise this school. I have always been happy with my children here. The staff are fantastic</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All seems good so far</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r>
              <a:rPr lang="en-GB" sz="1050">
                <a:solidFill>
                  <a:srgbClr val="202124"/>
                </a:solidFill>
                <a:highlight>
                  <a:srgbClr val="F8F9FA"/>
                </a:highlight>
                <a:latin typeface="Roboto"/>
                <a:ea typeface="Roboto"/>
                <a:cs typeface="Roboto"/>
                <a:sym typeface="Roboto"/>
              </a:rPr>
              <a:t>Keep doing what you doing now</a:t>
            </a:r>
            <a:endParaRPr sz="1050">
              <a:solidFill>
                <a:srgbClr val="202124"/>
              </a:solidFill>
              <a:highlight>
                <a:srgbClr val="F8F9FA"/>
              </a:highlight>
              <a:latin typeface="Roboto"/>
              <a:ea typeface="Roboto"/>
              <a:cs typeface="Roboto"/>
              <a:sym typeface="Roboto"/>
            </a:endParaRPr>
          </a:p>
          <a:p>
            <a:pPr marL="101600" marR="215900" lvl="0" indent="0" algn="l" rtl="0">
              <a:lnSpc>
                <a:spcPct val="142857"/>
              </a:lnSpc>
              <a:spcBef>
                <a:spcPts val="300"/>
              </a:spcBef>
              <a:spcAft>
                <a:spcPts val="0"/>
              </a:spcAft>
              <a:buNone/>
            </a:pPr>
            <a:endParaRPr sz="1050">
              <a:solidFill>
                <a:srgbClr val="202124"/>
              </a:solidFill>
              <a:highlight>
                <a:srgbClr val="F8F9FA"/>
              </a:highlight>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16" descr="Forms response chart. Question title: My child feels safe at this school.. Number of responses: 46 responses." title="My child feels safe at this school."/>
          <p:cNvPicPr preferRelativeResize="0"/>
          <p:nvPr/>
        </p:nvPicPr>
        <p:blipFill>
          <a:blip r:embed="rId3">
            <a:alphaModFix/>
          </a:blip>
          <a:stretch>
            <a:fillRect/>
          </a:stretch>
        </p:blipFill>
        <p:spPr>
          <a:xfrm>
            <a:off x="368875" y="802663"/>
            <a:ext cx="8406252" cy="35381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17" descr="Forms response chart. Question title: The school has high expectations for my child.. Number of responses: 46 responses." title="The school has high expectations for my child."/>
          <p:cNvPicPr preferRelativeResize="0"/>
          <p:nvPr/>
        </p:nvPicPr>
        <p:blipFill>
          <a:blip r:embed="rId3">
            <a:alphaModFix/>
          </a:blip>
          <a:stretch>
            <a:fillRect/>
          </a:stretch>
        </p:blipFill>
        <p:spPr>
          <a:xfrm>
            <a:off x="291925" y="843950"/>
            <a:ext cx="8480000" cy="35691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18" descr="Forms response chart. Question title: The school makes me aware of what my child will learn during the year.. Number of responses: 46 responses." title="The school makes me aware of what my child will learn during the year."/>
          <p:cNvPicPr preferRelativeResize="0"/>
          <p:nvPr/>
        </p:nvPicPr>
        <p:blipFill>
          <a:blip r:embed="rId3">
            <a:alphaModFix/>
          </a:blip>
          <a:stretch>
            <a:fillRect/>
          </a:stretch>
        </p:blipFill>
        <p:spPr>
          <a:xfrm>
            <a:off x="258113" y="680750"/>
            <a:ext cx="8627773" cy="3631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19" descr="Forms response chart. Question title: The school lets me know how my child is doing.. Number of responses: 46 responses." title="The school lets me know how my child is doing."/>
          <p:cNvPicPr preferRelativeResize="0"/>
          <p:nvPr/>
        </p:nvPicPr>
        <p:blipFill>
          <a:blip r:embed="rId3">
            <a:alphaModFix/>
          </a:blip>
          <a:stretch>
            <a:fillRect/>
          </a:stretch>
        </p:blipFill>
        <p:spPr>
          <a:xfrm>
            <a:off x="267337" y="688525"/>
            <a:ext cx="8609326" cy="3623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0" descr="Forms response chart. Question title: There is a good range of subjects available to my child at this school.. Number of responses: 46 responses." title="There is a good range of subjects available to my child at this school."/>
          <p:cNvPicPr preferRelativeResize="0"/>
          <p:nvPr/>
        </p:nvPicPr>
        <p:blipFill>
          <a:blip r:embed="rId3">
            <a:alphaModFix/>
          </a:blip>
          <a:stretch>
            <a:fillRect/>
          </a:stretch>
        </p:blipFill>
        <p:spPr>
          <a:xfrm>
            <a:off x="331962" y="828350"/>
            <a:ext cx="8480077" cy="35692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21" descr="Forms response chart. Question title: The school supports my child’s wider personal development.. Number of responses: 46 responses." title="The school supports my child’s wider personal development."/>
          <p:cNvPicPr preferRelativeResize="0"/>
          <p:nvPr/>
        </p:nvPicPr>
        <p:blipFill>
          <a:blip r:embed="rId3">
            <a:alphaModFix/>
          </a:blip>
          <a:stretch>
            <a:fillRect/>
          </a:stretch>
        </p:blipFill>
        <p:spPr>
          <a:xfrm>
            <a:off x="276575" y="812825"/>
            <a:ext cx="8590848" cy="3615874"/>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1219</Words>
  <Application>Microsoft Office PowerPoint</Application>
  <PresentationFormat>On-screen Show (16:9)</PresentationFormat>
  <Paragraphs>126</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Roboto</vt:lpstr>
      <vt:lpstr>Arial</vt:lpstr>
      <vt:lpstr>Nunito</vt:lpstr>
      <vt:lpstr>Calibri</vt:lpstr>
      <vt:lpstr>Shift</vt:lpstr>
      <vt:lpstr>Pilgrim Primary Academy Parent and Carer Survey November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Pilgrim Primary Academy Parent and Carer Survey November 2024</dc:title>
  <dc:creator>Rachael</dc:creator>
  <cp:lastModifiedBy>Rachael</cp:lastModifiedBy>
  <cp:revision>1</cp:revision>
  <dcterms:modified xsi:type="dcterms:W3CDTF">2024-11-29T13:59:01Z</dcterms:modified>
</cp:coreProperties>
</file>